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9" r:id="rId3"/>
    <p:sldId id="260" r:id="rId4"/>
    <p:sldId id="262" r:id="rId5"/>
    <p:sldId id="261" r:id="rId6"/>
    <p:sldId id="263" r:id="rId7"/>
    <p:sldId id="258" r:id="rId8"/>
    <p:sldId id="2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0969" autoAdjust="0"/>
  </p:normalViewPr>
  <p:slideViewPr>
    <p:cSldViewPr snapToGrid="0">
      <p:cViewPr varScale="1">
        <p:scale>
          <a:sx n="60" d="100"/>
          <a:sy n="60" d="100"/>
        </p:scale>
        <p:origin x="1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5F643E-9381-43FB-B98E-D9094E8C928E}" type="datetimeFigureOut">
              <a:rPr lang="en-US" smtClean="0"/>
              <a:t>5/17/2021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C5638-9C59-4DC4-8792-80C45F673ADB}" type="slidenum">
              <a:rPr lang="en-US" smtClean="0"/>
              <a:t>‹#›</a:t>
            </a:fld>
            <a:endParaRPr lang="en-US"/>
          </a:p>
        </p:txBody>
      </p:sp>
    </p:spTree>
    <p:extLst>
      <p:ext uri="{BB962C8B-B14F-4D97-AF65-F5344CB8AC3E}">
        <p14:creationId xmlns:p14="http://schemas.microsoft.com/office/powerpoint/2010/main" val="726371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PROJECT IDENTIFICATION </a:t>
            </a:r>
          </a:p>
          <a:p>
            <a:r>
              <a:rPr lang="en-US" sz="1200" kern="1200" dirty="0">
                <a:solidFill>
                  <a:schemeClr val="tx1"/>
                </a:solidFill>
                <a:effectLst/>
                <a:latin typeface="+mn-lt"/>
                <a:ea typeface="+mn-ea"/>
                <a:cs typeface="+mn-cs"/>
              </a:rPr>
              <a:t>Project Planning </a:t>
            </a:r>
          </a:p>
          <a:p>
            <a:r>
              <a:rPr lang="en-US" sz="1200" kern="1200" dirty="0">
                <a:solidFill>
                  <a:schemeClr val="tx1"/>
                </a:solidFill>
                <a:effectLst/>
                <a:latin typeface="+mn-lt"/>
                <a:ea typeface="+mn-ea"/>
                <a:cs typeface="+mn-cs"/>
              </a:rPr>
              <a:t>Action Plan</a:t>
            </a:r>
          </a:p>
          <a:p>
            <a:r>
              <a:rPr lang="en-US" sz="1200" kern="1200" dirty="0">
                <a:solidFill>
                  <a:schemeClr val="tx1"/>
                </a:solidFill>
                <a:effectLst/>
                <a:latin typeface="+mn-lt"/>
                <a:ea typeface="+mn-ea"/>
                <a:cs typeface="+mn-cs"/>
              </a:rPr>
              <a:t>Execution Phase </a:t>
            </a:r>
          </a:p>
          <a:p>
            <a:r>
              <a:rPr lang="en-US" sz="1200" kern="1200" dirty="0">
                <a:solidFill>
                  <a:schemeClr val="tx1"/>
                </a:solidFill>
                <a:effectLst/>
                <a:latin typeface="+mn-lt"/>
                <a:ea typeface="+mn-ea"/>
                <a:cs typeface="+mn-cs"/>
              </a:rPr>
              <a:t>Risk Assessment </a:t>
            </a:r>
          </a:p>
          <a:p>
            <a:r>
              <a:rPr lang="en-US" sz="1200" kern="1200" dirty="0">
                <a:solidFill>
                  <a:schemeClr val="tx1"/>
                </a:solidFill>
                <a:effectLst/>
                <a:latin typeface="+mn-lt"/>
                <a:ea typeface="+mn-ea"/>
                <a:cs typeface="+mn-cs"/>
              </a:rPr>
              <a:t>Control Phase </a:t>
            </a:r>
          </a:p>
          <a:p>
            <a:r>
              <a:rPr lang="en-US" sz="1200" kern="1200" dirty="0">
                <a:solidFill>
                  <a:schemeClr val="tx1"/>
                </a:solidFill>
                <a:effectLst/>
                <a:latin typeface="+mn-lt"/>
                <a:ea typeface="+mn-ea"/>
                <a:cs typeface="+mn-cs"/>
              </a:rPr>
              <a:t>Monitoring Initiatives </a:t>
            </a:r>
          </a:p>
          <a:p>
            <a:r>
              <a:rPr lang="en-US" sz="1200" kern="1200" dirty="0">
                <a:solidFill>
                  <a:schemeClr val="tx1"/>
                </a:solidFill>
                <a:effectLst/>
                <a:latin typeface="+mn-lt"/>
                <a:ea typeface="+mn-ea"/>
                <a:cs typeface="+mn-cs"/>
              </a:rPr>
              <a:t>Project Evaluation </a:t>
            </a:r>
          </a:p>
          <a:p>
            <a:endParaRPr lang="en-US" dirty="0"/>
          </a:p>
        </p:txBody>
      </p:sp>
      <p:sp>
        <p:nvSpPr>
          <p:cNvPr id="4" name="Slide Number Placeholder 3"/>
          <p:cNvSpPr>
            <a:spLocks noGrp="1"/>
          </p:cNvSpPr>
          <p:nvPr>
            <p:ph type="sldNum" sz="quarter" idx="10"/>
          </p:nvPr>
        </p:nvSpPr>
        <p:spPr/>
        <p:txBody>
          <a:bodyPr/>
          <a:lstStyle/>
          <a:p>
            <a:fld id="{B8CC5638-9C59-4DC4-8792-80C45F673ADB}" type="slidenum">
              <a:rPr lang="en-US" smtClean="0"/>
              <a:t>4</a:t>
            </a:fld>
            <a:endParaRPr lang="en-US"/>
          </a:p>
        </p:txBody>
      </p:sp>
    </p:spTree>
    <p:extLst>
      <p:ext uri="{BB962C8B-B14F-4D97-AF65-F5344CB8AC3E}">
        <p14:creationId xmlns:p14="http://schemas.microsoft.com/office/powerpoint/2010/main" val="301799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There are several return of investment from the above budget that can be identified. It is evident that the internal processes usually drive the success of the business. For this reason, establishing effective approaches in dealing with those processes is a major way of achieving improved business success. One of the most significant returns of investment metric is improved performance. The organization shall be using performance contracts to identify how the employees have improved over time and how they can be used to help the organization achieve improvements in performance over time. This is one of the most significant factors that can help the management to engage the organization in achieving transformations over time. </a:t>
            </a:r>
            <a:endParaRPr lang="en-US" dirty="0"/>
          </a:p>
        </p:txBody>
      </p:sp>
      <p:sp>
        <p:nvSpPr>
          <p:cNvPr id="4" name="Slide Number Placeholder 3"/>
          <p:cNvSpPr>
            <a:spLocks noGrp="1"/>
          </p:cNvSpPr>
          <p:nvPr>
            <p:ph type="sldNum" sz="quarter" idx="10"/>
          </p:nvPr>
        </p:nvSpPr>
        <p:spPr/>
        <p:txBody>
          <a:bodyPr/>
          <a:lstStyle/>
          <a:p>
            <a:fld id="{B8CC5638-9C59-4DC4-8792-80C45F673ADB}" type="slidenum">
              <a:rPr lang="en-US" smtClean="0"/>
              <a:t>5</a:t>
            </a:fld>
            <a:endParaRPr lang="en-US"/>
          </a:p>
        </p:txBody>
      </p:sp>
    </p:spTree>
    <p:extLst>
      <p:ext uri="{BB962C8B-B14F-4D97-AF65-F5344CB8AC3E}">
        <p14:creationId xmlns:p14="http://schemas.microsoft.com/office/powerpoint/2010/main" val="1508897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risks are spread throughout the project life-cycle and there is need for project manager to regularly assess potential new risks likely to affect project completion. There are five strategies to use to counter their effects. These include risks avoidance, risk control, risks assumption and risk- transfer. Their application is greatly influenced by individual perception and nature. For instance, risk-aversive and risk-taker managers are likely to prefer different strategies</a:t>
            </a:r>
            <a:endParaRPr lang="en-US" dirty="0"/>
          </a:p>
        </p:txBody>
      </p:sp>
      <p:sp>
        <p:nvSpPr>
          <p:cNvPr id="4" name="Slide Number Placeholder 3"/>
          <p:cNvSpPr>
            <a:spLocks noGrp="1"/>
          </p:cNvSpPr>
          <p:nvPr>
            <p:ph type="sldNum" sz="quarter" idx="10"/>
          </p:nvPr>
        </p:nvSpPr>
        <p:spPr/>
        <p:txBody>
          <a:bodyPr/>
          <a:lstStyle/>
          <a:p>
            <a:fld id="{B8CC5638-9C59-4DC4-8792-80C45F673ADB}" type="slidenum">
              <a:rPr lang="en-US" smtClean="0"/>
              <a:t>6</a:t>
            </a:fld>
            <a:endParaRPr lang="en-US"/>
          </a:p>
        </p:txBody>
      </p:sp>
    </p:spTree>
    <p:extLst>
      <p:ext uri="{BB962C8B-B14F-4D97-AF65-F5344CB8AC3E}">
        <p14:creationId xmlns:p14="http://schemas.microsoft.com/office/powerpoint/2010/main" val="422790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when a project is falling behind schedule and time, it can be referred to the WBS to help identify loopholes and deliverables that can help to enhance its completion. The attempting to complete a management project without a Work Breakdown Structure (WBS) is like attempting to navigate in a strange maze without a map or a strategy</a:t>
            </a:r>
          </a:p>
          <a:p>
            <a:r>
              <a:rPr lang="en-US" dirty="0"/>
              <a:t>Its clear that a WBS helps the project managers to efficiently allocate all the essential resources such as people, places and the money within the project.</a:t>
            </a:r>
          </a:p>
          <a:p>
            <a:endParaRPr lang="en-US" dirty="0"/>
          </a:p>
        </p:txBody>
      </p:sp>
      <p:sp>
        <p:nvSpPr>
          <p:cNvPr id="4" name="Slide Number Placeholder 3"/>
          <p:cNvSpPr>
            <a:spLocks noGrp="1"/>
          </p:cNvSpPr>
          <p:nvPr>
            <p:ph type="sldNum" sz="quarter" idx="10"/>
          </p:nvPr>
        </p:nvSpPr>
        <p:spPr/>
        <p:txBody>
          <a:bodyPr/>
          <a:lstStyle/>
          <a:p>
            <a:fld id="{B8CC5638-9C59-4DC4-8792-80C45F673ADB}" type="slidenum">
              <a:rPr lang="en-US" smtClean="0"/>
              <a:t>7</a:t>
            </a:fld>
            <a:endParaRPr lang="en-US"/>
          </a:p>
        </p:txBody>
      </p:sp>
    </p:spTree>
    <p:extLst>
      <p:ext uri="{BB962C8B-B14F-4D97-AF65-F5344CB8AC3E}">
        <p14:creationId xmlns:p14="http://schemas.microsoft.com/office/powerpoint/2010/main" val="2637239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221776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1920653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81945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2906705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0872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39310826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3751424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403502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3726811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33A7AF-4678-4AA4-9DBD-A05D789EC945}"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671634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33A7AF-4678-4AA4-9DBD-A05D789EC945}"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383629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33A7AF-4678-4AA4-9DBD-A05D789EC945}"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1456343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33A7AF-4678-4AA4-9DBD-A05D789EC945}"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2402141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33A7AF-4678-4AA4-9DBD-A05D789EC945}"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1916518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33A7AF-4678-4AA4-9DBD-A05D789EC945}"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2226212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33A7AF-4678-4AA4-9DBD-A05D789EC945}"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628540-7E9B-4A25-8450-7A90EF2D915B}" type="slidenum">
              <a:rPr lang="en-US" smtClean="0"/>
              <a:t>‹#›</a:t>
            </a:fld>
            <a:endParaRPr lang="en-US"/>
          </a:p>
        </p:txBody>
      </p:sp>
    </p:spTree>
    <p:extLst>
      <p:ext uri="{BB962C8B-B14F-4D97-AF65-F5344CB8AC3E}">
        <p14:creationId xmlns:p14="http://schemas.microsoft.com/office/powerpoint/2010/main" val="3933189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33A7AF-4678-4AA4-9DBD-A05D789EC945}" type="datetimeFigureOut">
              <a:rPr lang="en-US" smtClean="0"/>
              <a:t>5/17/2021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628540-7E9B-4A25-8450-7A90EF2D915B}" type="slidenum">
              <a:rPr lang="en-US" smtClean="0"/>
              <a:t>‹#›</a:t>
            </a:fld>
            <a:endParaRPr lang="en-US"/>
          </a:p>
        </p:txBody>
      </p:sp>
    </p:spTree>
    <p:extLst>
      <p:ext uri="{BB962C8B-B14F-4D97-AF65-F5344CB8AC3E}">
        <p14:creationId xmlns:p14="http://schemas.microsoft.com/office/powerpoint/2010/main" val="1940230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Work Breakdown Structure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99547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A work break down structure (WBS) is a tool that ensures that no important deliverables within a project have been left out. </a:t>
            </a:r>
          </a:p>
          <a:p>
            <a:r>
              <a:rPr lang="en-US" dirty="0"/>
              <a:t>Since a WBS is always outcome oriented, it can act as the best tool to improve performance of the existing prescriptive methods of a project and assist in its completion.</a:t>
            </a:r>
          </a:p>
          <a:p>
            <a:r>
              <a:rPr lang="en-US" dirty="0"/>
              <a:t>Work Breakdown Structure (WBS) is a tool for organizing and defining the total scope of a project with use of a hierarchical tree structure</a:t>
            </a:r>
          </a:p>
        </p:txBody>
      </p:sp>
    </p:spTree>
    <p:extLst>
      <p:ext uri="{BB962C8B-B14F-4D97-AF65-F5344CB8AC3E}">
        <p14:creationId xmlns:p14="http://schemas.microsoft.com/office/powerpoint/2010/main" val="352156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Summary of the Project Schedule</a:t>
            </a:r>
          </a:p>
        </p:txBody>
      </p:sp>
      <p:sp>
        <p:nvSpPr>
          <p:cNvPr id="3" name="Content Placeholder 2"/>
          <p:cNvSpPr>
            <a:spLocks noGrp="1"/>
          </p:cNvSpPr>
          <p:nvPr>
            <p:ph idx="1"/>
          </p:nvPr>
        </p:nvSpPr>
        <p:spPr/>
        <p:txBody>
          <a:bodyPr/>
          <a:lstStyle/>
          <a:p>
            <a:r>
              <a:rPr lang="en-US" dirty="0"/>
              <a:t>The project schedule will begin with a planning phase </a:t>
            </a:r>
          </a:p>
          <a:p>
            <a:r>
              <a:rPr lang="en-US" dirty="0"/>
              <a:t>The second stage in the project schedule is the decision stage for the project </a:t>
            </a:r>
          </a:p>
          <a:p>
            <a:r>
              <a:rPr lang="en-US" dirty="0"/>
              <a:t>The third stage will include execution phase </a:t>
            </a:r>
          </a:p>
          <a:p>
            <a:r>
              <a:rPr lang="en-US" dirty="0"/>
              <a:t>The fourth stage is the control phase </a:t>
            </a:r>
          </a:p>
          <a:p>
            <a:r>
              <a:rPr lang="en-US" dirty="0"/>
              <a:t>The last stage will includes analysis of performance</a:t>
            </a:r>
          </a:p>
        </p:txBody>
      </p:sp>
    </p:spTree>
    <p:extLst>
      <p:ext uri="{BB962C8B-B14F-4D97-AF65-F5344CB8AC3E}">
        <p14:creationId xmlns:p14="http://schemas.microsoft.com/office/powerpoint/2010/main" val="114049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Break Structure  </a:t>
            </a:r>
          </a:p>
        </p:txBody>
      </p:sp>
      <p:pic>
        <p:nvPicPr>
          <p:cNvPr id="38" name="Content Placeholder 3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726167" y="1418897"/>
            <a:ext cx="6739666" cy="4758066"/>
          </a:xfrm>
        </p:spPr>
      </p:pic>
    </p:spTree>
    <p:extLst>
      <p:ext uri="{BB962C8B-B14F-4D97-AF65-F5344CB8AC3E}">
        <p14:creationId xmlns:p14="http://schemas.microsoft.com/office/powerpoint/2010/main" val="145702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904" y="333594"/>
            <a:ext cx="10515600" cy="1325563"/>
          </a:xfrm>
        </p:spPr>
        <p:txBody>
          <a:bodyPr/>
          <a:lstStyle/>
          <a:p>
            <a:r>
              <a:rPr lang="en-US" dirty="0"/>
              <a:t>Preliminary Budget Plan (Allocated Budget)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669804"/>
              </p:ext>
            </p:extLst>
          </p:nvPr>
        </p:nvGraphicFramePr>
        <p:xfrm>
          <a:off x="1277007" y="1660682"/>
          <a:ext cx="7859373" cy="4834710"/>
        </p:xfrm>
        <a:graphic>
          <a:graphicData uri="http://schemas.openxmlformats.org/drawingml/2006/table">
            <a:tbl>
              <a:tblPr firstRow="1" firstCol="1" bandRow="1">
                <a:tableStyleId>{5C22544A-7EE6-4342-B048-85BDC9FD1C3A}</a:tableStyleId>
              </a:tblPr>
              <a:tblGrid>
                <a:gridCol w="3797794">
                  <a:extLst>
                    <a:ext uri="{9D8B030D-6E8A-4147-A177-3AD203B41FA5}">
                      <a16:colId xmlns:a16="http://schemas.microsoft.com/office/drawing/2014/main" val="20000"/>
                    </a:ext>
                  </a:extLst>
                </a:gridCol>
                <a:gridCol w="4061579">
                  <a:extLst>
                    <a:ext uri="{9D8B030D-6E8A-4147-A177-3AD203B41FA5}">
                      <a16:colId xmlns:a16="http://schemas.microsoft.com/office/drawing/2014/main" val="20001"/>
                    </a:ext>
                  </a:extLst>
                </a:gridCol>
              </a:tblGrid>
              <a:tr h="483471">
                <a:tc>
                  <a:txBody>
                    <a:bodyPr/>
                    <a:lstStyle/>
                    <a:p>
                      <a:pPr marL="0" marR="0">
                        <a:lnSpc>
                          <a:spcPct val="200000"/>
                        </a:lnSpc>
                        <a:spcBef>
                          <a:spcPts val="0"/>
                        </a:spcBef>
                        <a:spcAft>
                          <a:spcPts val="0"/>
                        </a:spcAft>
                      </a:pPr>
                      <a:r>
                        <a:rPr lang="en-US" sz="1200" dirty="0">
                          <a:effectLst/>
                        </a:rPr>
                        <a:t>ITEM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COST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83471">
                <a:tc>
                  <a:txBody>
                    <a:bodyPr/>
                    <a:lstStyle/>
                    <a:p>
                      <a:pPr marL="0" marR="0">
                        <a:lnSpc>
                          <a:spcPct val="200000"/>
                        </a:lnSpc>
                        <a:spcBef>
                          <a:spcPts val="0"/>
                        </a:spcBef>
                        <a:spcAft>
                          <a:spcPts val="0"/>
                        </a:spcAft>
                      </a:pPr>
                      <a:r>
                        <a:rPr lang="en-US" sz="1200" dirty="0">
                          <a:effectLst/>
                        </a:rPr>
                        <a:t>Conducting surveys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$10000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483471">
                <a:tc>
                  <a:txBody>
                    <a:bodyPr/>
                    <a:lstStyle/>
                    <a:p>
                      <a:pPr marL="0" marR="0">
                        <a:lnSpc>
                          <a:spcPct val="200000"/>
                        </a:lnSpc>
                        <a:spcBef>
                          <a:spcPts val="0"/>
                        </a:spcBef>
                        <a:spcAft>
                          <a:spcPts val="0"/>
                        </a:spcAft>
                      </a:pPr>
                      <a:r>
                        <a:rPr lang="en-US" sz="1200" dirty="0">
                          <a:effectLst/>
                          <a:latin typeface="+mn-lt"/>
                          <a:ea typeface="+mn-ea"/>
                          <a:cs typeface="+mn-cs"/>
                        </a:rPr>
                        <a:t>Planning</a:t>
                      </a:r>
                      <a:r>
                        <a:rPr lang="en-US" sz="1200" baseline="0" dirty="0">
                          <a:effectLst/>
                          <a:latin typeface="+mn-lt"/>
                          <a:ea typeface="+mn-ea"/>
                          <a:cs typeface="+mn-cs"/>
                        </a:rPr>
                        <a:t> Budget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$3000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83471">
                <a:tc>
                  <a:txBody>
                    <a:bodyPr/>
                    <a:lstStyle/>
                    <a:p>
                      <a:pPr marL="0" marR="0">
                        <a:lnSpc>
                          <a:spcPct val="200000"/>
                        </a:lnSpc>
                        <a:spcBef>
                          <a:spcPts val="0"/>
                        </a:spcBef>
                        <a:spcAft>
                          <a:spcPts val="0"/>
                        </a:spcAft>
                      </a:pPr>
                      <a:r>
                        <a:rPr lang="en-US" sz="1200" dirty="0">
                          <a:effectLst/>
                          <a:latin typeface="+mn-lt"/>
                          <a:ea typeface="+mn-ea"/>
                          <a:cs typeface="+mn-cs"/>
                        </a:rPr>
                        <a:t>Con</a:t>
                      </a:r>
                      <a:r>
                        <a:rPr lang="en-US" sz="1200" baseline="0" dirty="0">
                          <a:effectLst/>
                          <a:latin typeface="+mn-lt"/>
                          <a:ea typeface="+mn-ea"/>
                          <a:cs typeface="+mn-cs"/>
                        </a:rPr>
                        <a:t>tractual costs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$5000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483471">
                <a:tc>
                  <a:txBody>
                    <a:bodyPr/>
                    <a:lstStyle/>
                    <a:p>
                      <a:pPr marL="0" marR="0">
                        <a:lnSpc>
                          <a:spcPct val="200000"/>
                        </a:lnSpc>
                        <a:spcBef>
                          <a:spcPts val="0"/>
                        </a:spcBef>
                        <a:spcAft>
                          <a:spcPts val="0"/>
                        </a:spcAft>
                      </a:pPr>
                      <a:r>
                        <a:rPr lang="en-US" sz="1200" dirty="0">
                          <a:effectLst/>
                          <a:latin typeface="+mn-lt"/>
                          <a:ea typeface="+mn-ea"/>
                          <a:cs typeface="+mn-cs"/>
                        </a:rPr>
                        <a:t>Management</a:t>
                      </a:r>
                      <a:r>
                        <a:rPr lang="en-US" sz="1200" baseline="0" dirty="0">
                          <a:effectLst/>
                          <a:latin typeface="+mn-lt"/>
                          <a:ea typeface="+mn-ea"/>
                          <a:cs typeface="+mn-cs"/>
                        </a:rPr>
                        <a:t>s Costs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$8000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483471">
                <a:tc>
                  <a:txBody>
                    <a:bodyPr/>
                    <a:lstStyle/>
                    <a:p>
                      <a:pPr marL="0" marR="0">
                        <a:lnSpc>
                          <a:spcPct val="200000"/>
                        </a:lnSpc>
                        <a:spcBef>
                          <a:spcPts val="0"/>
                        </a:spcBef>
                        <a:spcAft>
                          <a:spcPts val="0"/>
                        </a:spcAft>
                      </a:pPr>
                      <a:r>
                        <a:rPr lang="en-US" sz="1200" dirty="0">
                          <a:effectLst/>
                          <a:latin typeface="+mn-lt"/>
                          <a:ea typeface="+mn-ea"/>
                          <a:cs typeface="+mn-cs"/>
                        </a:rPr>
                        <a:t>Project</a:t>
                      </a:r>
                      <a:r>
                        <a:rPr lang="en-US" sz="1200" baseline="0" dirty="0">
                          <a:effectLst/>
                          <a:latin typeface="+mn-lt"/>
                          <a:ea typeface="+mn-ea"/>
                          <a:cs typeface="+mn-cs"/>
                        </a:rPr>
                        <a:t> costing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$6000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83471">
                <a:tc>
                  <a:txBody>
                    <a:bodyPr/>
                    <a:lstStyle/>
                    <a:p>
                      <a:pPr marL="0" marR="0">
                        <a:lnSpc>
                          <a:spcPct val="200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a:t>
                      </a:r>
                      <a:r>
                        <a:rPr lang="en-US" sz="1100" baseline="0" dirty="0">
                          <a:effectLst/>
                          <a:latin typeface="Calibri" panose="020F0502020204030204" pitchFamily="34" charset="0"/>
                          <a:ea typeface="Calibri" panose="020F0502020204030204" pitchFamily="34" charset="0"/>
                          <a:cs typeface="Times New Roman" panose="02020603050405020304" pitchFamily="18" charset="0"/>
                        </a:rPr>
                        <a:t> expenses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$3000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83471">
                <a:tc>
                  <a:txBody>
                    <a:bodyPr/>
                    <a:lstStyle/>
                    <a:p>
                      <a:pPr marL="0" marR="0">
                        <a:lnSpc>
                          <a:spcPct val="200000"/>
                        </a:lnSpc>
                        <a:spcBef>
                          <a:spcPts val="0"/>
                        </a:spcBef>
                        <a:spcAft>
                          <a:spcPts val="0"/>
                        </a:spcAft>
                      </a:pPr>
                      <a:r>
                        <a:rPr lang="en-US" sz="1200">
                          <a:effectLst/>
                        </a:rPr>
                        <a:t>Monitoring of performance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$4000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483471">
                <a:tc>
                  <a:txBody>
                    <a:bodyPr/>
                    <a:lstStyle/>
                    <a:p>
                      <a:pPr marL="0" marR="0">
                        <a:lnSpc>
                          <a:spcPct val="200000"/>
                        </a:lnSpc>
                        <a:spcBef>
                          <a:spcPts val="0"/>
                        </a:spcBef>
                        <a:spcAft>
                          <a:spcPts val="0"/>
                        </a:spcAft>
                      </a:pPr>
                      <a:r>
                        <a:rPr lang="en-US" sz="1200" dirty="0">
                          <a:effectLst/>
                          <a:latin typeface="+mn-lt"/>
                          <a:ea typeface="+mn-ea"/>
                          <a:cs typeface="+mn-cs"/>
                        </a:rPr>
                        <a:t>Documentation</a:t>
                      </a:r>
                      <a:r>
                        <a:rPr lang="en-US" sz="1200" baseline="0" dirty="0">
                          <a:effectLst/>
                          <a:latin typeface="+mn-lt"/>
                          <a:ea typeface="+mn-ea"/>
                          <a:cs typeface="+mn-cs"/>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r h="483471">
                <a:tc>
                  <a:txBody>
                    <a:bodyPr/>
                    <a:lstStyle/>
                    <a:p>
                      <a:pPr marL="0" marR="0">
                        <a:lnSpc>
                          <a:spcPct val="200000"/>
                        </a:lnSpc>
                        <a:spcBef>
                          <a:spcPts val="0"/>
                        </a:spcBef>
                        <a:spcAft>
                          <a:spcPts val="0"/>
                        </a:spcAft>
                      </a:pPr>
                      <a:r>
                        <a:rPr lang="en-US" sz="1200" dirty="0">
                          <a:effectLst/>
                        </a:rPr>
                        <a:t>Total Budget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1200" dirty="0">
                          <a:effectLst/>
                        </a:rPr>
                        <a:t>$40000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4363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Execution Phase </a:t>
            </a:r>
          </a:p>
        </p:txBody>
      </p:sp>
      <p:sp>
        <p:nvSpPr>
          <p:cNvPr id="3" name="Content Placeholder 2"/>
          <p:cNvSpPr>
            <a:spLocks noGrp="1"/>
          </p:cNvSpPr>
          <p:nvPr>
            <p:ph idx="1"/>
          </p:nvPr>
        </p:nvSpPr>
        <p:spPr/>
        <p:txBody>
          <a:bodyPr/>
          <a:lstStyle/>
          <a:p>
            <a:r>
              <a:rPr lang="en-US" dirty="0"/>
              <a:t>The strategies to be used in the project include </a:t>
            </a:r>
          </a:p>
          <a:p>
            <a:pPr>
              <a:buFont typeface="Wingdings" panose="05000000000000000000" pitchFamily="2" charset="2"/>
              <a:buChar char="§"/>
            </a:pPr>
            <a:r>
              <a:rPr lang="en-US" dirty="0"/>
              <a:t>Risk avoidance </a:t>
            </a:r>
          </a:p>
          <a:p>
            <a:pPr>
              <a:buFont typeface="Wingdings" panose="05000000000000000000" pitchFamily="2" charset="2"/>
              <a:buChar char="§"/>
            </a:pPr>
            <a:r>
              <a:rPr lang="en-US" dirty="0"/>
              <a:t>Risk control</a:t>
            </a:r>
          </a:p>
          <a:p>
            <a:pPr>
              <a:buFont typeface="Wingdings" panose="05000000000000000000" pitchFamily="2" charset="2"/>
              <a:buChar char="§"/>
            </a:pPr>
            <a:r>
              <a:rPr lang="en-US" dirty="0"/>
              <a:t>Risk transfer </a:t>
            </a:r>
          </a:p>
          <a:p>
            <a:pPr>
              <a:buFont typeface="Wingdings" panose="05000000000000000000" pitchFamily="2" charset="2"/>
              <a:buChar char="§"/>
            </a:pPr>
            <a:r>
              <a:rPr lang="en-US" dirty="0"/>
              <a:t>Risk assumption</a:t>
            </a:r>
          </a:p>
        </p:txBody>
      </p:sp>
    </p:spTree>
    <p:extLst>
      <p:ext uri="{BB962C8B-B14F-4D97-AF65-F5344CB8AC3E}">
        <p14:creationId xmlns:p14="http://schemas.microsoft.com/office/powerpoint/2010/main" val="429610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r>
              <a:rPr lang="en-US" dirty="0"/>
              <a:t>To sum it up, when a project is falling behind schedule and time, it can be referred to the WBS to help identify loopholes and deliverables that can help to enhance its completion.</a:t>
            </a:r>
          </a:p>
          <a:p>
            <a:r>
              <a:rPr lang="en-US" dirty="0"/>
              <a:t>The attempting to complete a management project without a Work Breakdown Structure (WBS) is like attempting to navigate in a strange maze without a map or a strategy</a:t>
            </a:r>
          </a:p>
          <a:p>
            <a:r>
              <a:rPr lang="en-US" dirty="0"/>
              <a:t>Its clear that a WBS helps the project managers to efficiently allocate all the essential resources for a project. </a:t>
            </a:r>
          </a:p>
        </p:txBody>
      </p:sp>
    </p:spTree>
    <p:extLst>
      <p:ext uri="{BB962C8B-B14F-4D97-AF65-F5344CB8AC3E}">
        <p14:creationId xmlns:p14="http://schemas.microsoft.com/office/powerpoint/2010/main" val="2982084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r>
              <a:rPr lang="en-GB" dirty="0" err="1"/>
              <a:t>Hitt</a:t>
            </a:r>
            <a:r>
              <a:rPr lang="en-GB" dirty="0"/>
              <a:t>, M., Ireland, R. D., &amp; </a:t>
            </a:r>
            <a:r>
              <a:rPr lang="en-GB" dirty="0" err="1"/>
              <a:t>Hoskisson</a:t>
            </a:r>
            <a:r>
              <a:rPr lang="en-GB" dirty="0"/>
              <a:t>, R. (2012). </a:t>
            </a:r>
            <a:r>
              <a:rPr lang="en-GB" i="1" dirty="0"/>
              <a:t>Strategic management cases: competitiveness and globalization</a:t>
            </a:r>
            <a:r>
              <a:rPr lang="en-GB" dirty="0"/>
              <a:t>. </a:t>
            </a:r>
            <a:r>
              <a:rPr lang="en-GB" dirty="0" err="1"/>
              <a:t>Cengage</a:t>
            </a:r>
            <a:r>
              <a:rPr lang="en-GB" dirty="0"/>
              <a:t> Learning.</a:t>
            </a:r>
          </a:p>
          <a:p>
            <a:r>
              <a:rPr lang="en-US" dirty="0"/>
              <a:t>Norman, E. S., </a:t>
            </a:r>
            <a:r>
              <a:rPr lang="en-US" dirty="0" err="1"/>
              <a:t>Brotherton</a:t>
            </a:r>
            <a:r>
              <a:rPr lang="en-US" dirty="0"/>
              <a:t>, S. A., &amp; Fried, R. T. (2008). </a:t>
            </a:r>
            <a:r>
              <a:rPr lang="en-US" i="1" dirty="0"/>
              <a:t>Work breakdown structures: The foundation for project management excellence</a:t>
            </a:r>
            <a:r>
              <a:rPr lang="en-US" dirty="0"/>
              <a:t>. Hoboken, N.J: John Wiley &amp; Sons.</a:t>
            </a:r>
          </a:p>
          <a:p>
            <a:r>
              <a:rPr lang="en-US" dirty="0" err="1"/>
              <a:t>Biafore</a:t>
            </a:r>
            <a:r>
              <a:rPr lang="en-US" dirty="0"/>
              <a:t>, B. (2010). </a:t>
            </a:r>
            <a:r>
              <a:rPr lang="en-US" i="1" dirty="0"/>
              <a:t>Microsoft Project 2010: The missing manual</a:t>
            </a:r>
            <a:r>
              <a:rPr lang="en-US" dirty="0"/>
              <a:t>. Beijing: Pogue Press/O'Reilly.</a:t>
            </a:r>
          </a:p>
          <a:p>
            <a:r>
              <a:rPr lang="en-US" dirty="0" err="1"/>
              <a:t>Haugan</a:t>
            </a:r>
            <a:r>
              <a:rPr lang="en-US" dirty="0"/>
              <a:t>, G. T. (2002). </a:t>
            </a:r>
            <a:r>
              <a:rPr lang="en-US" i="1" dirty="0"/>
              <a:t>Effective work breakdown structures</a:t>
            </a:r>
            <a:r>
              <a:rPr lang="en-US" dirty="0"/>
              <a:t>. Vienna, </a:t>
            </a:r>
            <a:r>
              <a:rPr lang="en-US" dirty="0" err="1"/>
              <a:t>Va</a:t>
            </a:r>
            <a:r>
              <a:rPr lang="en-US" dirty="0"/>
              <a:t>: Management Concepts.</a:t>
            </a:r>
          </a:p>
          <a:p>
            <a:endParaRPr lang="en-US" dirty="0"/>
          </a:p>
        </p:txBody>
      </p:sp>
    </p:spTree>
    <p:extLst>
      <p:ext uri="{BB962C8B-B14F-4D97-AF65-F5344CB8AC3E}">
        <p14:creationId xmlns:p14="http://schemas.microsoft.com/office/powerpoint/2010/main" val="358872586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94</TotalTime>
  <Words>639</Words>
  <Application>Microsoft Office PowerPoint</Application>
  <PresentationFormat>Widescreen</PresentationFormat>
  <Paragraphs>65</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Work Breakdown Structure </vt:lpstr>
      <vt:lpstr>Introduction </vt:lpstr>
      <vt:lpstr>Preliminary Summary of the Project Schedule</vt:lpstr>
      <vt:lpstr>Work Break Structure  </vt:lpstr>
      <vt:lpstr>Preliminary Budget Plan (Allocated Budget)</vt:lpstr>
      <vt:lpstr>Execution Phase </vt:lpstr>
      <vt:lpstr>Conclusion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Breakdown Structure </dc:title>
  <dc:creator>TITO</dc:creator>
  <cp:lastModifiedBy>Unknown User</cp:lastModifiedBy>
  <cp:revision>17</cp:revision>
  <dcterms:created xsi:type="dcterms:W3CDTF">2021-05-16T11:32:19Z</dcterms:created>
  <dcterms:modified xsi:type="dcterms:W3CDTF">2021-05-17T00:59:14Z</dcterms:modified>
</cp:coreProperties>
</file>